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6" r:id="rId10"/>
    <p:sldId id="267" r:id="rId11"/>
    <p:sldId id="265" r:id="rId12"/>
    <p:sldId id="274" r:id="rId13"/>
    <p:sldId id="276" r:id="rId14"/>
    <p:sldId id="275" r:id="rId15"/>
    <p:sldId id="269" r:id="rId16"/>
    <p:sldId id="264" r:id="rId17"/>
    <p:sldId id="273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B050"/>
    <a:srgbClr val="FFFF00"/>
    <a:srgbClr val="0070C0"/>
    <a:srgbClr val="00FF00"/>
    <a:srgbClr val="998308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ตัวยึดท้ายกระดา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5/18/2009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37BB6B-EE1B-48FB-8575-0D55C373DE88}" type="datetimeFigureOut">
              <a:rPr lang="en-US" smtClean="0"/>
              <a:pPr/>
              <a:t>5/18/2009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ode.google.com/p/" TargetMode="External"/><Relationship Id="rId2" Type="http://schemas.openxmlformats.org/officeDocument/2006/relationships/hyperlink" Target="http://www.codeplex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odeproject.com/" TargetMode="External"/><Relationship Id="rId4" Type="http://schemas.openxmlformats.org/officeDocument/2006/relationships/hyperlink" Target="http://sourceforge.net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158.108.202.57/w/index.php?title=Library/API_Example" TargetMode="External"/><Relationship Id="rId2" Type="http://schemas.openxmlformats.org/officeDocument/2006/relationships/hyperlink" Target="http://158.108.202.72/wiki/Library/API_Exampl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Library/API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COM Component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" y="1600200"/>
            <a:ext cx="8077200" cy="3416320"/>
          </a:xfrm>
          <a:prstGeom prst="rect">
            <a:avLst/>
          </a:prstGeom>
          <a:solidFill>
            <a:srgbClr val="998308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// Windows media player</a:t>
            </a:r>
          </a:p>
          <a:p>
            <a:r>
              <a:rPr lang="en-US" dirty="0" smtClean="0"/>
              <a:t>axWindowsMediaPlayer1.URL = "http://www.ku.ac.th/general/ku.wmv";</a:t>
            </a:r>
          </a:p>
          <a:p>
            <a:r>
              <a:rPr lang="en-US" dirty="0" smtClean="0"/>
              <a:t>axWindowsMediaPlayer1.URL = @“C:\music.mp3";</a:t>
            </a:r>
          </a:p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// play</a:t>
            </a:r>
          </a:p>
          <a:p>
            <a:r>
              <a:rPr lang="en-US" dirty="0" smtClean="0"/>
              <a:t>axWindowsMediaPlayer1.Ctlcontrols.play();</a:t>
            </a:r>
          </a:p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// stop</a:t>
            </a:r>
          </a:p>
          <a:p>
            <a:r>
              <a:rPr lang="en-US" dirty="0" smtClean="0"/>
              <a:t>axWindowsMediaPlayer1.Ctlcontrols.stop();</a:t>
            </a:r>
          </a:p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// repeat when end</a:t>
            </a:r>
          </a:p>
          <a:p>
            <a:r>
              <a:rPr lang="en-US" dirty="0" smtClean="0"/>
              <a:t>axWindowsMediaPlayer1.settings.setMode("loop", true);</a:t>
            </a:r>
          </a:p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// volume</a:t>
            </a:r>
          </a:p>
          <a:p>
            <a:r>
              <a:rPr lang="en-US" dirty="0" smtClean="0"/>
              <a:t>axWindowsMediaPlayer1.settings.volume = 100</a:t>
            </a:r>
          </a:p>
          <a:p>
            <a:endParaRPr lang="th-TH" dirty="0"/>
          </a:p>
        </p:txBody>
      </p:sp>
      <p:sp>
        <p:nvSpPr>
          <p:cNvPr id="17" name="TextBox 16"/>
          <p:cNvSpPr txBox="1"/>
          <p:nvPr/>
        </p:nvSpPr>
        <p:spPr>
          <a:xfrm>
            <a:off x="533400" y="5172670"/>
            <a:ext cx="8077200" cy="646331"/>
          </a:xfrm>
          <a:prstGeom prst="rect">
            <a:avLst/>
          </a:prstGeom>
          <a:solidFill>
            <a:srgbClr val="998308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// Shockwave Flash Object</a:t>
            </a:r>
          </a:p>
          <a:p>
            <a:r>
              <a:rPr lang="en-US" dirty="0" smtClean="0"/>
              <a:t>axShockwaveFlash1.Movie = "http://pirun.ku.ac.th/~b4905122/meClient.swf";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Windows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953000"/>
          </a:xfrm>
        </p:spPr>
        <p:txBody>
          <a:bodyPr/>
          <a:lstStyle/>
          <a:p>
            <a:r>
              <a:rPr lang="en-US" dirty="0" smtClean="0"/>
              <a:t>Clipboard</a:t>
            </a:r>
          </a:p>
          <a:p>
            <a:pPr lvl="1"/>
            <a:r>
              <a:rPr lang="th-TH" dirty="0" smtClean="0"/>
              <a:t>คือที่เก็บข้อมูลชั่วคราว เมื่อมีการ </a:t>
            </a:r>
            <a:r>
              <a:rPr lang="en-US" dirty="0" smtClean="0"/>
              <a:t>cut </a:t>
            </a:r>
            <a:r>
              <a:rPr lang="th-TH" dirty="0" smtClean="0"/>
              <a:t>หรือ </a:t>
            </a:r>
            <a:r>
              <a:rPr lang="en-US" dirty="0" smtClean="0"/>
              <a:t>copy </a:t>
            </a:r>
            <a:r>
              <a:rPr lang="th-TH" dirty="0" smtClean="0"/>
              <a:t>และจะเก็บจนกว่าจะมีการเก็บทับ ซึ่งผู้ใช้สามารถ </a:t>
            </a:r>
            <a:r>
              <a:rPr lang="en-US" dirty="0" smtClean="0"/>
              <a:t>paste </a:t>
            </a:r>
            <a:r>
              <a:rPr lang="th-TH" dirty="0" smtClean="0"/>
              <a:t>เพื่อนำข้อมูลนั้นกลับมา</a:t>
            </a:r>
            <a:r>
              <a:rPr lang="th-TH" dirty="0" smtClean="0"/>
              <a:t>ใช้</a:t>
            </a:r>
          </a:p>
          <a:p>
            <a:pPr lvl="1"/>
            <a:r>
              <a:rPr lang="th-TH" dirty="0" smtClean="0"/>
              <a:t>ชนิดของ </a:t>
            </a:r>
            <a:r>
              <a:rPr lang="en-US" sz="2000" dirty="0" smtClean="0"/>
              <a:t>Clipboard</a:t>
            </a:r>
            <a:r>
              <a:rPr lang="en-US" dirty="0" smtClean="0"/>
              <a:t> </a:t>
            </a:r>
            <a:r>
              <a:rPr lang="th-TH" dirty="0" smtClean="0"/>
              <a:t>ได้แก่ </a:t>
            </a:r>
            <a:r>
              <a:rPr lang="en-US" sz="1800" dirty="0" smtClean="0"/>
              <a:t>audio</a:t>
            </a:r>
            <a:r>
              <a:rPr lang="en-US" sz="2000" dirty="0" smtClean="0"/>
              <a:t> image file text data(</a:t>
            </a:r>
            <a:r>
              <a:rPr lang="th-TH" dirty="0" smtClean="0"/>
              <a:t>กำหนด</a:t>
            </a:r>
            <a:r>
              <a:rPr lang="th-TH" dirty="0" smtClean="0"/>
              <a:t>เอง</a:t>
            </a:r>
            <a:r>
              <a:rPr lang="en-US" sz="2000" dirty="0" smtClean="0"/>
              <a:t>)</a:t>
            </a:r>
            <a:endParaRPr lang="th-TH" dirty="0" smtClean="0"/>
          </a:p>
          <a:p>
            <a:pPr lvl="1"/>
            <a:r>
              <a:rPr lang="th-TH" dirty="0" smtClean="0"/>
              <a:t>ตัวอย่าง</a:t>
            </a:r>
            <a:r>
              <a:rPr lang="th-TH" dirty="0" smtClean="0"/>
              <a:t>การเรียกใช้งาน</a:t>
            </a:r>
          </a:p>
          <a:p>
            <a:pPr lvl="1"/>
            <a:endParaRPr lang="th-TH" dirty="0" smtClean="0"/>
          </a:p>
          <a:p>
            <a:pPr lvl="1"/>
            <a:endParaRPr lang="th-TH" dirty="0" smtClean="0"/>
          </a:p>
          <a:p>
            <a:pPr lvl="1"/>
            <a:endParaRPr lang="th-TH" dirty="0" smtClean="0"/>
          </a:p>
          <a:p>
            <a:pPr lvl="1"/>
            <a:endParaRPr lang="th-TH" dirty="0" smtClean="0"/>
          </a:p>
          <a:p>
            <a:pPr lvl="1"/>
            <a:endParaRPr lang="th-TH" dirty="0" smtClean="0"/>
          </a:p>
          <a:p>
            <a:pPr lvl="1"/>
            <a:endParaRPr lang="th-TH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43000" y="4092476"/>
            <a:ext cx="6324600" cy="2308324"/>
          </a:xfrm>
          <a:prstGeom prst="rect">
            <a:avLst/>
          </a:prstGeom>
          <a:solidFill>
            <a:srgbClr val="33CC33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ตรวจสอบว่า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clipboard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เป็นชนิด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text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หรือไม่</a:t>
            </a:r>
            <a:endParaRPr lang="en-US" dirty="0" smtClean="0"/>
          </a:p>
          <a:p>
            <a:r>
              <a:rPr lang="en-US" dirty="0" smtClean="0"/>
              <a:t>if (</a:t>
            </a:r>
            <a:r>
              <a:rPr lang="en-US" dirty="0" err="1" smtClean="0"/>
              <a:t>Clipboard.ContainsText</a:t>
            </a:r>
            <a:r>
              <a:rPr lang="en-US" dirty="0" smtClean="0"/>
              <a:t>()) </a:t>
            </a:r>
          </a:p>
          <a:p>
            <a:r>
              <a:rPr lang="en-US" dirty="0" smtClean="0"/>
              <a:t>       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กำหนดให้ข้อความใน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textBox1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เป็นข้อความใน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clipboard</a:t>
            </a:r>
          </a:p>
          <a:p>
            <a:r>
              <a:rPr lang="en-US" dirty="0" smtClean="0"/>
              <a:t>        textBox1.Text = </a:t>
            </a:r>
            <a:r>
              <a:rPr lang="en-US" dirty="0" err="1" smtClean="0"/>
              <a:t>Clipboard.GetText</a:t>
            </a:r>
            <a:r>
              <a:rPr lang="en-US" dirty="0" smtClean="0"/>
              <a:t>();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ตั้ง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clipboard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ให้เป็น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 Hello World</a:t>
            </a:r>
          </a:p>
          <a:p>
            <a:r>
              <a:rPr lang="en-US" dirty="0" err="1" smtClean="0"/>
              <a:t>Clipboard.SetText</a:t>
            </a:r>
            <a:r>
              <a:rPr lang="en-US" dirty="0" smtClean="0"/>
              <a:t>(“Hello World");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clear 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ค่าที่เก็บใน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clipboard</a:t>
            </a:r>
          </a:p>
          <a:p>
            <a:r>
              <a:rPr lang="en-US" dirty="0" err="1" smtClean="0"/>
              <a:t>Clipboard.Clear</a:t>
            </a:r>
            <a:r>
              <a:rPr lang="en-US" dirty="0" smtClean="0"/>
              <a:t>();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Windows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953000"/>
          </a:xfrm>
        </p:spPr>
        <p:txBody>
          <a:bodyPr/>
          <a:lstStyle/>
          <a:p>
            <a:pPr lvl="1"/>
            <a:r>
              <a:rPr lang="en-US" dirty="0" smtClean="0"/>
              <a:t>Mouse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43000" y="2133600"/>
            <a:ext cx="6324600" cy="3077766"/>
          </a:xfrm>
          <a:prstGeom prst="rect">
            <a:avLst/>
          </a:prstGeom>
          <a:solidFill>
            <a:srgbClr val="33CC33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get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ขนาดของหน้า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desktop</a:t>
            </a:r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dirty="0" err="1" smtClean="0"/>
              <a:t>int</a:t>
            </a:r>
            <a:r>
              <a:rPr lang="en-US" dirty="0" smtClean="0"/>
              <a:t> X = </a:t>
            </a:r>
            <a:r>
              <a:rPr lang="en-US" dirty="0" err="1" smtClean="0"/>
              <a:t>Screen.PrimaryScreen.Bounds.Width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Y = </a:t>
            </a:r>
            <a:r>
              <a:rPr lang="en-US" dirty="0" err="1" smtClean="0"/>
              <a:t>Screen.PrimaryScreen.Bounds.Height</a:t>
            </a:r>
            <a:r>
              <a:rPr lang="en-US" dirty="0" smtClean="0"/>
              <a:t>;</a:t>
            </a:r>
            <a:endParaRPr lang="en-US" dirty="0" smtClean="0"/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set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ตำแหน่งของ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cursor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 บนหน้าจอ</a:t>
            </a:r>
            <a:endParaRPr lang="en-US" sz="2600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en-US" dirty="0" err="1" smtClean="0"/>
              <a:t>Cursor.Position</a:t>
            </a:r>
            <a:r>
              <a:rPr lang="en-US" dirty="0" smtClean="0"/>
              <a:t> = new </a:t>
            </a:r>
            <a:r>
              <a:rPr lang="en-US" dirty="0" smtClean="0"/>
              <a:t>Point(X/2,Y/2);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สั่งให้เมาส์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click</a:t>
            </a:r>
          </a:p>
          <a:p>
            <a:r>
              <a:rPr lang="en-US" dirty="0" smtClean="0"/>
              <a:t>-- </a:t>
            </a:r>
            <a:r>
              <a:rPr lang="th-TH" dirty="0" smtClean="0"/>
              <a:t>ใน </a:t>
            </a:r>
            <a:r>
              <a:rPr lang="en-US" dirty="0" smtClean="0"/>
              <a:t>wiki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สั่งให้เมาส์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double click</a:t>
            </a:r>
          </a:p>
          <a:p>
            <a:r>
              <a:rPr lang="en-US" dirty="0" smtClean="0"/>
              <a:t>-- </a:t>
            </a:r>
            <a:r>
              <a:rPr lang="th-TH" dirty="0" smtClean="0"/>
              <a:t>ใน </a:t>
            </a:r>
            <a:r>
              <a:rPr lang="en-US" dirty="0" smtClean="0"/>
              <a:t>wiki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Windows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295400"/>
            <a:ext cx="7467600" cy="4953000"/>
          </a:xfrm>
        </p:spPr>
        <p:txBody>
          <a:bodyPr/>
          <a:lstStyle/>
          <a:p>
            <a:pPr lvl="1"/>
            <a:r>
              <a:rPr lang="en-US" dirty="0" smtClean="0"/>
              <a:t>Keyboard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83750" t="13000" r="625" b="47000"/>
          <a:stretch>
            <a:fillRect/>
          </a:stretch>
        </p:blipFill>
        <p:spPr bwMode="auto">
          <a:xfrm>
            <a:off x="1295400" y="1828800"/>
            <a:ext cx="19526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31250" t="22000" r="31250" b="27000"/>
          <a:stretch>
            <a:fillRect/>
          </a:stretch>
        </p:blipFill>
        <p:spPr bwMode="auto">
          <a:xfrm>
            <a:off x="3962400" y="1828800"/>
            <a:ext cx="367553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66800" y="5181600"/>
            <a:ext cx="6858000" cy="1292662"/>
          </a:xfrm>
          <a:prstGeom prst="rect">
            <a:avLst/>
          </a:prstGeom>
          <a:solidFill>
            <a:srgbClr val="33CC33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using </a:t>
            </a:r>
            <a:r>
              <a:rPr lang="en-US" dirty="0" err="1" smtClean="0"/>
              <a:t>Microsoft.VisualBasic.Devices</a:t>
            </a:r>
            <a:r>
              <a:rPr lang="en-US" dirty="0" smtClean="0"/>
              <a:t>;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sz="2400" dirty="0" smtClean="0">
                <a:solidFill>
                  <a:schemeClr val="bg2">
                    <a:lumMod val="75000"/>
                  </a:schemeClr>
                </a:solidFill>
              </a:rPr>
              <a:t>สั่งให้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keyboard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h-TH" sz="2400" dirty="0" smtClean="0">
                <a:solidFill>
                  <a:schemeClr val="bg2">
                    <a:lumMod val="75000"/>
                  </a:schemeClr>
                </a:solidFill>
              </a:rPr>
              <a:t>พิมพ์</a:t>
            </a:r>
          </a:p>
          <a:p>
            <a:r>
              <a:rPr lang="en-US" dirty="0" smtClean="0"/>
              <a:t>Keyboard kb = new Keyboard();</a:t>
            </a:r>
          </a:p>
          <a:p>
            <a:r>
              <a:rPr lang="en-US" dirty="0" err="1" smtClean="0"/>
              <a:t>kb.SendKeys</a:t>
            </a:r>
            <a:r>
              <a:rPr lang="en-US" dirty="0" smtClean="0"/>
              <a:t>(“Easy </a:t>
            </a:r>
            <a:r>
              <a:rPr lang="en-US" dirty="0" err="1" smtClean="0"/>
              <a:t>Easy</a:t>
            </a:r>
            <a:r>
              <a:rPr lang="en-US" dirty="0" smtClean="0"/>
              <a:t> </a:t>
            </a:r>
            <a:r>
              <a:rPr lang="en-US" dirty="0" smtClean="0"/>
              <a:t>:P") 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0800" y="2819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2971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4419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3</a:t>
            </a:r>
            <a:endParaRPr lang="th-TH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Windows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10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7467600" cy="4953000"/>
          </a:xfrm>
        </p:spPr>
        <p:txBody>
          <a:bodyPr/>
          <a:lstStyle/>
          <a:p>
            <a:r>
              <a:rPr lang="en-US" dirty="0" smtClean="0"/>
              <a:t>Keyboard</a:t>
            </a:r>
          </a:p>
          <a:p>
            <a:pPr lvl="1">
              <a:buNone/>
            </a:pPr>
            <a:endParaRPr lang="th-TH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33400" y="2133600"/>
            <a:ext cx="8001000" cy="1261884"/>
          </a:xfrm>
          <a:prstGeom prst="rect">
            <a:avLst/>
          </a:prstGeom>
          <a:solidFill>
            <a:srgbClr val="33CC33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//</a:t>
            </a:r>
            <a:r>
              <a:rPr lang="th-TH" sz="2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ให้โปรแกรมทำอะไรบางอย่างเมื่อกด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ปุ่ม</a:t>
            </a:r>
            <a:endParaRPr lang="en-US" sz="2400" dirty="0" smtClean="0"/>
          </a:p>
          <a:p>
            <a:r>
              <a:rPr lang="en-US" sz="2400" dirty="0" smtClean="0"/>
              <a:t>-- </a:t>
            </a:r>
            <a:r>
              <a:rPr lang="th-TH" sz="2400" dirty="0" smtClean="0"/>
              <a:t>ใน </a:t>
            </a:r>
            <a:r>
              <a:rPr lang="en-US" sz="2400" dirty="0" smtClean="0"/>
              <a:t>wiki</a:t>
            </a:r>
          </a:p>
          <a:p>
            <a:endParaRPr lang="th-TH" sz="26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Adobe PDF Reader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7924800" cy="5105400"/>
          </a:xfrm>
        </p:spPr>
        <p:txBody>
          <a:bodyPr/>
          <a:lstStyle/>
          <a:p>
            <a:r>
              <a:rPr lang="th-TH" dirty="0" smtClean="0"/>
              <a:t>สามารถใช้ </a:t>
            </a:r>
            <a:r>
              <a:rPr lang="en-US" dirty="0" smtClean="0"/>
              <a:t>API </a:t>
            </a:r>
            <a:r>
              <a:rPr lang="th-TH" dirty="0" smtClean="0"/>
              <a:t>ได้จากการติดตั้ง </a:t>
            </a:r>
            <a:r>
              <a:rPr lang="en-US" dirty="0" smtClean="0"/>
              <a:t>Adobe Acrobat Reader</a:t>
            </a:r>
          </a:p>
          <a:p>
            <a:pPr lvl="1"/>
            <a:r>
              <a:rPr lang="th-TH" dirty="0" smtClean="0"/>
              <a:t>จะต้องมีไฟล์ </a:t>
            </a:r>
            <a:r>
              <a:rPr lang="en-US" dirty="0" smtClean="0">
                <a:solidFill>
                  <a:srgbClr val="FFC000"/>
                </a:solidFill>
              </a:rPr>
              <a:t>AcroPDF.dll</a:t>
            </a:r>
            <a:r>
              <a:rPr lang="en-US" dirty="0" smtClean="0"/>
              <a:t> </a:t>
            </a:r>
            <a:r>
              <a:rPr lang="th-TH" dirty="0" smtClean="0"/>
              <a:t>ใน </a:t>
            </a:r>
            <a:r>
              <a:rPr lang="en-US" sz="2000" dirty="0" smtClean="0"/>
              <a:t>C:\Program Files\Common Files\Adobe\Acrobat\ActiveX\  </a:t>
            </a:r>
            <a:r>
              <a:rPr lang="th-TH" dirty="0" smtClean="0"/>
              <a:t>(ค่ามาตรฐาน)</a:t>
            </a:r>
          </a:p>
          <a:p>
            <a:r>
              <a:rPr lang="th-TH" dirty="0" smtClean="0"/>
              <a:t>ความสามารถ</a:t>
            </a:r>
          </a:p>
          <a:p>
            <a:pPr lvl="1"/>
            <a:r>
              <a:rPr lang="th-TH" dirty="0" smtClean="0"/>
              <a:t>แสดงหน้า </a:t>
            </a:r>
            <a:r>
              <a:rPr lang="en-US" sz="2000" dirty="0" smtClean="0"/>
              <a:t>PDF</a:t>
            </a:r>
          </a:p>
          <a:p>
            <a:pPr lvl="1"/>
            <a:r>
              <a:rPr lang="th-TH" dirty="0" smtClean="0"/>
              <a:t>จัดการรูปแบบ หน้าแสดงผลของ</a:t>
            </a:r>
            <a:r>
              <a:rPr lang="th-TH" sz="2000" dirty="0" smtClean="0"/>
              <a:t> </a:t>
            </a:r>
            <a:r>
              <a:rPr lang="en-US" sz="2000" dirty="0" smtClean="0"/>
              <a:t>PDF</a:t>
            </a:r>
          </a:p>
          <a:p>
            <a:pPr>
              <a:buNone/>
            </a:pPr>
            <a:endParaRPr lang="th-TH" dirty="0" smtClean="0"/>
          </a:p>
          <a:p>
            <a:pPr lvl="1">
              <a:buNone/>
            </a:pPr>
            <a:endParaRPr lang="th-TH" dirty="0" smtClean="0"/>
          </a:p>
          <a:p>
            <a:pPr lvl="1"/>
            <a:endParaRPr lang="th-TH" dirty="0" smtClean="0"/>
          </a:p>
          <a:p>
            <a:endParaRPr lang="en-US" dirty="0" smtClean="0"/>
          </a:p>
        </p:txBody>
      </p:sp>
      <p:pic>
        <p:nvPicPr>
          <p:cNvPr id="3074" name="Picture 2" descr="C:\Users\chocobo17\Documents\ไฟล์ที่ได้รับของฉัน\picture\pdf.jpg"/>
          <p:cNvPicPr>
            <a:picLocks noChangeAspect="1" noChangeArrowheads="1"/>
          </p:cNvPicPr>
          <p:nvPr/>
        </p:nvPicPr>
        <p:blipFill>
          <a:blip r:embed="rId2" cstate="print"/>
          <a:srcRect l="2000" t="10331" r="2000" b="53719"/>
          <a:stretch>
            <a:fillRect/>
          </a:stretch>
        </p:blipFill>
        <p:spPr bwMode="auto">
          <a:xfrm>
            <a:off x="609600" y="4419600"/>
            <a:ext cx="79248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Adobe PDF Reader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7467600" cy="4525963"/>
          </a:xfrm>
        </p:spPr>
        <p:txBody>
          <a:bodyPr/>
          <a:lstStyle/>
          <a:p>
            <a:r>
              <a:rPr lang="th-TH" dirty="0" smtClean="0"/>
              <a:t>วิธีเรียกใช้</a:t>
            </a:r>
          </a:p>
          <a:p>
            <a:pPr>
              <a:buNone/>
            </a:pPr>
            <a:r>
              <a:rPr lang="th-TH" dirty="0" smtClean="0"/>
              <a:t>	</a:t>
            </a:r>
            <a:endParaRPr lang="th-TH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-625" t="9000" r="78125" b="33000"/>
          <a:stretch>
            <a:fillRect/>
          </a:stretch>
        </p:blipFill>
        <p:spPr bwMode="auto">
          <a:xfrm>
            <a:off x="685800" y="2057400"/>
            <a:ext cx="2819400" cy="454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21467" y="5029200"/>
            <a:ext cx="62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th-TH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24375" t="19000" r="36250" b="37000"/>
          <a:stretch>
            <a:fillRect/>
          </a:stretch>
        </p:blipFill>
        <p:spPr bwMode="auto">
          <a:xfrm>
            <a:off x="4343400" y="1447800"/>
            <a:ext cx="4267200" cy="298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629400" y="1524000"/>
            <a:ext cx="62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2057400"/>
            <a:ext cx="62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3</a:t>
            </a:r>
            <a:endParaRPr lang="th-TH" b="1" dirty="0">
              <a:solidFill>
                <a:srgbClr val="FF00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 t="27000" r="60625" b="44000"/>
          <a:stretch>
            <a:fillRect/>
          </a:stretch>
        </p:blipFill>
        <p:spPr bwMode="auto">
          <a:xfrm>
            <a:off x="4343400" y="4572000"/>
            <a:ext cx="4280338" cy="197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10200" y="5791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0" y="542186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</a:t>
            </a:r>
            <a:endParaRPr lang="th-TH" b="1" dirty="0">
              <a:solidFill>
                <a:srgbClr val="FF0000"/>
              </a:solidFill>
            </a:endParaRPr>
          </a:p>
        </p:txBody>
      </p:sp>
      <p:cxnSp>
        <p:nvCxnSpPr>
          <p:cNvPr id="14" name="ลูกศรเชื่อมต่อแบบตรง 13"/>
          <p:cNvCxnSpPr>
            <a:stCxn id="11" idx="3"/>
            <a:endCxn id="12" idx="1"/>
          </p:cNvCxnSpPr>
          <p:nvPr/>
        </p:nvCxnSpPr>
        <p:spPr>
          <a:xfrm flipV="1">
            <a:off x="5791200" y="5606534"/>
            <a:ext cx="1524000" cy="369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Adobe PDF Reader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7924800" cy="5105400"/>
          </a:xfrm>
        </p:spPr>
        <p:txBody>
          <a:bodyPr/>
          <a:lstStyle/>
          <a:p>
            <a:r>
              <a:rPr lang="th-TH" dirty="0" smtClean="0"/>
              <a:t>ตัวอย่าง</a:t>
            </a:r>
            <a:r>
              <a:rPr lang="th-TH" dirty="0" smtClean="0"/>
              <a:t>การเปิด </a:t>
            </a:r>
            <a:r>
              <a:rPr lang="en-US" sz="2000" dirty="0" smtClean="0"/>
              <a:t>PDF</a:t>
            </a:r>
            <a:endParaRPr lang="th-TH" dirty="0" smtClean="0"/>
          </a:p>
          <a:p>
            <a:endParaRPr lang="th-TH" dirty="0" smtClean="0"/>
          </a:p>
          <a:p>
            <a:pPr lvl="1">
              <a:buNone/>
            </a:pPr>
            <a:endParaRPr lang="th-TH" dirty="0" smtClean="0"/>
          </a:p>
          <a:p>
            <a:pPr lvl="1"/>
            <a:endParaRPr lang="th-TH" dirty="0" smtClean="0"/>
          </a:p>
          <a:p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762000" y="1981200"/>
            <a:ext cx="7467600" cy="1815882"/>
          </a:xfrm>
          <a:prstGeom prst="rect">
            <a:avLst/>
          </a:prstGeom>
          <a:solidFill>
            <a:srgbClr val="0070C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axAcroPDF1.LoadFile(@“D:\programming.pdf");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เปิด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</a:rPr>
              <a:t>PDF</a:t>
            </a:r>
          </a:p>
          <a:p>
            <a:r>
              <a:rPr lang="en-US" dirty="0" smtClean="0"/>
              <a:t>axAcroPDF1.setShowToolbar(false);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</a:t>
            </a:r>
            <a:r>
              <a:rPr lang="en-US" sz="2600" dirty="0" smtClean="0"/>
              <a:t>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ซ่อน</a:t>
            </a:r>
            <a:r>
              <a:rPr lang="th-TH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toolbar</a:t>
            </a:r>
            <a:r>
              <a:rPr lang="en-US" sz="3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ข้างบน</a:t>
            </a:r>
            <a:endParaRPr lang="en-US" sz="2600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en-US" dirty="0" smtClean="0"/>
              <a:t>axAcroPDF1.setCurrentPage(10);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เปิดหน้าที่ต้องการ</a:t>
            </a:r>
            <a:endParaRPr lang="en-US" sz="2600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en-US" dirty="0" smtClean="0"/>
              <a:t>axAcroPDF1.setZoom(200.0);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//</a:t>
            </a:r>
            <a:r>
              <a:rPr lang="en-US" sz="3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อัตราขยาย</a:t>
            </a:r>
            <a:r>
              <a:rPr lang="th-TH" sz="2600" dirty="0" smtClean="0">
                <a:solidFill>
                  <a:schemeClr val="tx2">
                    <a:lumMod val="25000"/>
                  </a:schemeClr>
                </a:solidFill>
              </a:rPr>
              <a:t>มุมมอง</a:t>
            </a:r>
            <a:endParaRPr lang="th-TH" sz="2600" dirty="0" smtClean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website </a:t>
            </a:r>
            <a:r>
              <a:rPr lang="th-TH" dirty="0" smtClean="0"/>
              <a:t>ที่น่าสนใจในการหา </a:t>
            </a:r>
            <a:r>
              <a:rPr lang="en-US" dirty="0" smtClean="0"/>
              <a:t>Library/API </a:t>
            </a:r>
            <a:endParaRPr lang="th-TH" dirty="0" smtClean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http://www.codeplex.com</a:t>
            </a:r>
            <a:r>
              <a:rPr lang="en-US" dirty="0" smtClean="0">
                <a:hlinkClick r:id="rId2"/>
              </a:rPr>
              <a:t>/</a:t>
            </a:r>
            <a:endParaRPr lang="th-TH" dirty="0" smtClean="0"/>
          </a:p>
          <a:p>
            <a:r>
              <a:rPr lang="en-US" dirty="0" smtClean="0">
                <a:hlinkClick r:id="rId3"/>
              </a:rPr>
              <a:t>http://code.google.com/p/</a:t>
            </a:r>
            <a:r>
              <a:rPr lang="en-US" dirty="0" smtClean="0"/>
              <a:t> </a:t>
            </a:r>
            <a:endParaRPr lang="th-TH" dirty="0" smtClean="0"/>
          </a:p>
          <a:p>
            <a:r>
              <a:rPr lang="en-US" dirty="0" smtClean="0">
                <a:hlinkClick r:id="rId4"/>
              </a:rPr>
              <a:t>http://sourceforge.net/</a:t>
            </a:r>
            <a:endParaRPr lang="th-TH" dirty="0" smtClean="0"/>
          </a:p>
          <a:p>
            <a:r>
              <a:rPr lang="en-US" dirty="0" smtClean="0">
                <a:hlinkClick r:id="rId5"/>
              </a:rPr>
              <a:t>http://www.codeproject.com/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th-TH" dirty="0" smtClean="0"/>
              <a:t>ข้อแนะนำ</a:t>
            </a:r>
            <a:r>
              <a:rPr lang="en-US" dirty="0" smtClean="0"/>
              <a:t>: </a:t>
            </a:r>
            <a:r>
              <a:rPr lang="th-TH" dirty="0" smtClean="0"/>
              <a:t>ใช้คำว่า </a:t>
            </a:r>
            <a:r>
              <a:rPr lang="en-US" dirty="0" err="1" smtClean="0"/>
              <a:t>.net</a:t>
            </a:r>
            <a:r>
              <a:rPr lang="en-US" dirty="0" smtClean="0"/>
              <a:t> </a:t>
            </a:r>
            <a:r>
              <a:rPr lang="th-TH" dirty="0" smtClean="0"/>
              <a:t>หรือ </a:t>
            </a:r>
            <a:r>
              <a:rPr lang="en-US" dirty="0" smtClean="0"/>
              <a:t>C# </a:t>
            </a:r>
            <a:r>
              <a:rPr lang="th-TH" dirty="0" smtClean="0"/>
              <a:t>ประกอบกับการค้นหา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th-TH" dirty="0" smtClean="0"/>
              <a:t>สามารถดูรายละเอียด และหา</a:t>
            </a:r>
            <a:r>
              <a:rPr lang="en-US" dirty="0" smtClean="0"/>
              <a:t> Library/API</a:t>
            </a:r>
            <a:r>
              <a:rPr lang="th-TH" dirty="0" smtClean="0"/>
              <a:t> ที่น่าสนใจอื่นๆเพิ่มเติมได้ที่ </a:t>
            </a:r>
          </a:p>
          <a:p>
            <a:pPr>
              <a:buNone/>
            </a:pPr>
            <a:endParaRPr lang="en-US" dirty="0" smtClean="0">
              <a:hlinkClick r:id="rId2"/>
            </a:endParaRPr>
          </a:p>
          <a:p>
            <a:pPr algn="ctr">
              <a:buNone/>
            </a:pPr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158.108.202.57/w/index.php</a:t>
            </a:r>
          </a:p>
          <a:p>
            <a:pPr algn="ctr">
              <a:buNone/>
            </a:pPr>
            <a:r>
              <a:rPr lang="en-US" dirty="0" smtClean="0">
                <a:hlinkClick r:id="rId3"/>
              </a:rPr>
              <a:t>?title=Library/</a:t>
            </a:r>
            <a:r>
              <a:rPr lang="en-US" dirty="0" err="1" smtClean="0">
                <a:hlinkClick r:id="rId3"/>
              </a:rPr>
              <a:t>API_Example</a:t>
            </a:r>
            <a:endParaRPr lang="en-US" dirty="0" smtClean="0"/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Overview</a:t>
            </a:r>
            <a:endParaRPr lang="th-TH" dirty="0">
              <a:solidFill>
                <a:srgbClr val="0070C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648199"/>
          </a:xfrm>
        </p:spPr>
        <p:txBody>
          <a:bodyPr>
            <a:normAutofit/>
          </a:bodyPr>
          <a:lstStyle/>
          <a:p>
            <a:r>
              <a:rPr lang="en-US" dirty="0" smtClean="0"/>
              <a:t>Library/API </a:t>
            </a:r>
            <a:r>
              <a:rPr lang="th-TH" dirty="0" smtClean="0"/>
              <a:t>คืออะไร</a:t>
            </a:r>
          </a:p>
          <a:p>
            <a:r>
              <a:rPr lang="th-TH" dirty="0" smtClean="0"/>
              <a:t>ตัวอย่าง </a:t>
            </a:r>
            <a:r>
              <a:rPr lang="en-US" dirty="0" smtClean="0"/>
              <a:t>Library/API </a:t>
            </a:r>
            <a:r>
              <a:rPr lang="th-TH" dirty="0" smtClean="0"/>
              <a:t>ที่น่าสนใจ</a:t>
            </a:r>
          </a:p>
          <a:p>
            <a:pPr lvl="1"/>
            <a:r>
              <a:rPr lang="en-US" dirty="0" smtClean="0"/>
              <a:t>Google Maps API</a:t>
            </a:r>
          </a:p>
          <a:p>
            <a:pPr lvl="1"/>
            <a:r>
              <a:rPr lang="en-US" dirty="0" smtClean="0"/>
              <a:t>COM Component (video flash shockwave)</a:t>
            </a:r>
          </a:p>
          <a:p>
            <a:pPr lvl="1"/>
            <a:r>
              <a:rPr lang="en-US" dirty="0" smtClean="0"/>
              <a:t>Windows API</a:t>
            </a:r>
          </a:p>
          <a:p>
            <a:pPr lvl="1"/>
            <a:r>
              <a:rPr lang="en-US" dirty="0" smtClean="0"/>
              <a:t>Adobe PDF Reader API</a:t>
            </a:r>
          </a:p>
          <a:p>
            <a:r>
              <a:rPr lang="en-US" dirty="0" smtClean="0"/>
              <a:t>website </a:t>
            </a:r>
            <a:r>
              <a:rPr lang="th-TH" dirty="0" smtClean="0"/>
              <a:t>ที่น่าสนใจในการหา </a:t>
            </a:r>
            <a:r>
              <a:rPr lang="en-US" dirty="0" smtClean="0"/>
              <a:t>Library/API </a:t>
            </a:r>
            <a:endParaRPr lang="th-TH" dirty="0" smtClean="0"/>
          </a:p>
          <a:p>
            <a:endParaRPr lang="th-TH" dirty="0" smtClean="0"/>
          </a:p>
          <a:p>
            <a:pPr lvl="1">
              <a:buNone/>
            </a:pPr>
            <a:endParaRPr lang="en-US" dirty="0" smtClean="0"/>
          </a:p>
          <a:p>
            <a:pPr lvl="1">
              <a:buFont typeface="Courier New" pitchFamily="49" charset="0"/>
              <a:buChar char="o"/>
            </a:pPr>
            <a:endParaRPr lang="en-US" dirty="0" smtClean="0"/>
          </a:p>
          <a:p>
            <a:pPr lvl="1"/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38200" y="1798637"/>
            <a:ext cx="7467600" cy="4525963"/>
          </a:xfrm>
        </p:spPr>
        <p:txBody>
          <a:bodyPr/>
          <a:lstStyle/>
          <a:p>
            <a:pPr algn="ctr">
              <a:buNone/>
            </a:pPr>
            <a:endParaRPr lang="th-TH" dirty="0" smtClean="0"/>
          </a:p>
          <a:p>
            <a:pPr algn="ctr">
              <a:buNone/>
            </a:pPr>
            <a:r>
              <a:rPr lang="th-TH" sz="8800" dirty="0" smtClean="0"/>
              <a:t>ขอบคุณครับ : )</a:t>
            </a:r>
            <a:endParaRPr lang="th-TH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Library/API </a:t>
            </a:r>
            <a:r>
              <a:rPr lang="th-TH" dirty="0" smtClean="0">
                <a:solidFill>
                  <a:srgbClr val="0070C0"/>
                </a:solidFill>
              </a:rPr>
              <a:t>คืออะไร</a:t>
            </a:r>
            <a:endParaRPr lang="th-TH" dirty="0">
              <a:solidFill>
                <a:srgbClr val="0070C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	</a:t>
            </a:r>
            <a:r>
              <a:rPr lang="th-TH" dirty="0" smtClean="0"/>
              <a:t>คือชุดของคำสั่งที่มีผู้เขียนไว้ เพื่อให้ผู้อื่นสามารถนำไปใช้ในการเขียนโปรแกรมได้ง่าย และสะดวกขึ้น</a:t>
            </a:r>
            <a:endParaRPr lang="en-US" dirty="0" smtClean="0"/>
          </a:p>
          <a:p>
            <a:r>
              <a:rPr lang="en-US" dirty="0" smtClean="0"/>
              <a:t>Library</a:t>
            </a:r>
          </a:p>
          <a:p>
            <a:pPr lvl="1"/>
            <a:r>
              <a:rPr lang="th-TH" dirty="0" smtClean="0"/>
              <a:t>ชุดของคำสั่งที่รวบรวมเพื่อเขียนโปรแกรมเฉพาะเจาะจง</a:t>
            </a:r>
          </a:p>
          <a:p>
            <a:pPr lvl="2"/>
            <a:r>
              <a:rPr lang="en-US" dirty="0" smtClean="0"/>
              <a:t>Image Library </a:t>
            </a:r>
            <a:r>
              <a:rPr lang="th-TH" dirty="0" smtClean="0"/>
              <a:t>สามารถจัดการกับรูปภาพ เช่น การปรับสี ย่อขยายรูป</a:t>
            </a:r>
          </a:p>
          <a:p>
            <a:pPr lvl="1"/>
            <a:r>
              <a:rPr lang="th-TH" dirty="0" smtClean="0"/>
              <a:t>รูปแบบของ</a:t>
            </a:r>
            <a:r>
              <a:rPr lang="en-US" dirty="0" smtClean="0"/>
              <a:t> Library </a:t>
            </a:r>
            <a:r>
              <a:rPr lang="th-TH" dirty="0" smtClean="0"/>
              <a:t>เช่น ไฟล์ </a:t>
            </a:r>
            <a:r>
              <a:rPr lang="en-US" dirty="0" smtClean="0"/>
              <a:t>.</a:t>
            </a:r>
            <a:r>
              <a:rPr lang="en-US" dirty="0" err="1" smtClean="0"/>
              <a:t>cs</a:t>
            </a:r>
            <a:r>
              <a:rPr lang="en-US" dirty="0" smtClean="0"/>
              <a:t> .</a:t>
            </a:r>
            <a:r>
              <a:rPr lang="en-US" dirty="0" err="1" smtClean="0"/>
              <a:t>dll</a:t>
            </a:r>
            <a:endParaRPr lang="th-TH" dirty="0" smtClean="0"/>
          </a:p>
          <a:p>
            <a:r>
              <a:rPr lang="en-US" dirty="0" smtClean="0"/>
              <a:t>API (Application Program Interface)</a:t>
            </a:r>
          </a:p>
          <a:p>
            <a:pPr lvl="1"/>
            <a:r>
              <a:rPr lang="th-TH" dirty="0" smtClean="0"/>
              <a:t>ติดต่อผ่าน </a:t>
            </a:r>
            <a:r>
              <a:rPr lang="en-US" dirty="0" smtClean="0"/>
              <a:t>Interface </a:t>
            </a:r>
            <a:r>
              <a:rPr lang="th-TH" dirty="0" smtClean="0"/>
              <a:t>ที่ผู้เขียนเปิดให้บริการไว้</a:t>
            </a:r>
            <a:endParaRPr lang="en-US" dirty="0" smtClean="0"/>
          </a:p>
          <a:p>
            <a:pPr lvl="1"/>
            <a:r>
              <a:rPr lang="th-TH" dirty="0" smtClean="0"/>
              <a:t>รูปแบบของ </a:t>
            </a:r>
            <a:r>
              <a:rPr lang="en-US" dirty="0" smtClean="0"/>
              <a:t>API </a:t>
            </a:r>
            <a:r>
              <a:rPr lang="th-TH" dirty="0" smtClean="0"/>
              <a:t>เช่น ติดต่อผ่าน</a:t>
            </a:r>
            <a:r>
              <a:rPr lang="th-TH" dirty="0" err="1" smtClean="0"/>
              <a:t>เวบ</a:t>
            </a:r>
            <a:r>
              <a:rPr lang="th-TH" dirty="0" smtClean="0"/>
              <a:t> ติดต่อผ่าน </a:t>
            </a:r>
            <a:r>
              <a:rPr lang="en-US" dirty="0" err="1" smtClean="0"/>
              <a:t>dll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000" t="9524" r="10000" b="16667"/>
          <a:stretch>
            <a:fillRect/>
          </a:stretch>
        </p:blipFill>
        <p:spPr bwMode="auto">
          <a:xfrm>
            <a:off x="5867400" y="4724400"/>
            <a:ext cx="2890684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867400" y="4355068"/>
            <a:ext cx="2895600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Aforce</a:t>
            </a:r>
            <a:r>
              <a:rPr lang="en-US" dirty="0" smtClean="0"/>
              <a:t> Image Filter API</a:t>
            </a: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ตัวอย่าง </a:t>
            </a:r>
            <a:r>
              <a:rPr lang="en-US" dirty="0" smtClean="0"/>
              <a:t>Library/API </a:t>
            </a:r>
            <a:r>
              <a:rPr lang="th-TH" dirty="0" smtClean="0"/>
              <a:t>ที่น่าสนใจ</a:t>
            </a:r>
            <a:br>
              <a:rPr lang="th-TH" dirty="0" smtClean="0"/>
            </a:br>
            <a:endParaRPr lang="th-TH" dirty="0"/>
          </a:p>
        </p:txBody>
      </p:sp>
      <p:pic>
        <p:nvPicPr>
          <p:cNvPr id="1027" name="Picture 3" descr="แหแ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" y="838200"/>
            <a:ext cx="2667000" cy="2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33400" y="3493532"/>
            <a:ext cx="2667000" cy="369332"/>
          </a:xfrm>
          <a:prstGeom prst="rect">
            <a:avLst/>
          </a:prstGeom>
          <a:solidFill>
            <a:srgbClr val="FF0000">
              <a:alpha val="36078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Google Maps API</a:t>
            </a:r>
            <a:endParaRPr lang="th-TH" dirty="0"/>
          </a:p>
        </p:txBody>
      </p:sp>
      <p:pic>
        <p:nvPicPr>
          <p:cNvPr id="1030" name="Picture 6" descr="C:\Users\chocobo17\Documents\ไฟล์ที่ได้รับของฉัน\picture\pdf.jpg"/>
          <p:cNvPicPr>
            <a:picLocks noChangeAspect="1" noChangeArrowheads="1"/>
          </p:cNvPicPr>
          <p:nvPr/>
        </p:nvPicPr>
        <p:blipFill>
          <a:blip r:embed="rId4" cstate="print"/>
          <a:srcRect l="36154" t="11703" r="31539" b="32025"/>
          <a:stretch>
            <a:fillRect/>
          </a:stretch>
        </p:blipFill>
        <p:spPr bwMode="auto">
          <a:xfrm>
            <a:off x="6172200" y="838200"/>
            <a:ext cx="2667000" cy="266699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172200" y="3505198"/>
            <a:ext cx="2643809" cy="369332"/>
          </a:xfrm>
          <a:prstGeom prst="rect">
            <a:avLst/>
          </a:prstGeom>
          <a:solidFill>
            <a:srgbClr val="0070C0">
              <a:alpha val="36078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Adobe PDF Reader API </a:t>
            </a:r>
            <a:endParaRPr lang="th-TH" dirty="0"/>
          </a:p>
        </p:txBody>
      </p:sp>
      <p:pic>
        <p:nvPicPr>
          <p:cNvPr id="1031" name="Picture 7" descr="C:\Users\chocobo17\Documents\ไฟล์ที่ได้รับของฉัน\picture\Flash.jpg"/>
          <p:cNvPicPr>
            <a:picLocks noChangeAspect="1" noChangeArrowheads="1"/>
          </p:cNvPicPr>
          <p:nvPr/>
        </p:nvPicPr>
        <p:blipFill>
          <a:blip r:embed="rId5" cstate="print"/>
          <a:srcRect l="17791" t="9091" r="18712" b="12810"/>
          <a:stretch>
            <a:fillRect/>
          </a:stretch>
        </p:blipFill>
        <p:spPr bwMode="auto">
          <a:xfrm>
            <a:off x="457200" y="4495800"/>
            <a:ext cx="2754085" cy="2362200"/>
          </a:xfrm>
          <a:prstGeom prst="rect">
            <a:avLst/>
          </a:prstGeom>
          <a:noFill/>
        </p:spPr>
      </p:pic>
      <p:pic>
        <p:nvPicPr>
          <p:cNvPr id="1029" name="Picture 5" descr="C:\Users\chocobo17\Documents\ไฟล์ที่ได้รับของฉัน\picture\WindowsMedia.jpg"/>
          <p:cNvPicPr>
            <a:picLocks noChangeAspect="1" noChangeArrowheads="1"/>
          </p:cNvPicPr>
          <p:nvPr/>
        </p:nvPicPr>
        <p:blipFill>
          <a:blip r:embed="rId6" cstate="print"/>
          <a:srcRect l="1462" t="9917" r="636" b="3306"/>
          <a:stretch>
            <a:fillRect/>
          </a:stretch>
        </p:blipFill>
        <p:spPr bwMode="auto">
          <a:xfrm>
            <a:off x="3172098" y="2743200"/>
            <a:ext cx="3000102" cy="1981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" y="4114800"/>
            <a:ext cx="2667000" cy="369332"/>
          </a:xfrm>
          <a:prstGeom prst="rect">
            <a:avLst/>
          </a:prstGeom>
          <a:solidFill>
            <a:srgbClr val="00B050">
              <a:alpha val="36078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 Component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1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Google Maps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341437"/>
            <a:ext cx="8077200" cy="4525963"/>
          </a:xfrm>
        </p:spPr>
        <p:txBody>
          <a:bodyPr/>
          <a:lstStyle/>
          <a:p>
            <a:r>
              <a:rPr lang="en-US" dirty="0" smtClean="0"/>
              <a:t>static map</a:t>
            </a:r>
          </a:p>
          <a:p>
            <a:pPr lvl="1"/>
            <a:r>
              <a:rPr lang="th-TH" dirty="0" smtClean="0"/>
              <a:t>เรียกใช้ </a:t>
            </a:r>
            <a:r>
              <a:rPr lang="en-US" dirty="0" smtClean="0"/>
              <a:t>API </a:t>
            </a:r>
            <a:r>
              <a:rPr lang="th-TH" dirty="0" smtClean="0"/>
              <a:t>ผ่าน</a:t>
            </a:r>
            <a:r>
              <a:rPr lang="th-TH" dirty="0" err="1" smtClean="0"/>
              <a:t>เวบ</a:t>
            </a:r>
            <a:r>
              <a:rPr lang="th-TH" dirty="0" smtClean="0"/>
              <a:t> โดยใช้ </a:t>
            </a:r>
            <a:r>
              <a:rPr lang="en-US" dirty="0" err="1" smtClean="0"/>
              <a:t>url</a:t>
            </a:r>
            <a:r>
              <a:rPr lang="en-US" dirty="0" smtClean="0"/>
              <a:t> </a:t>
            </a:r>
            <a:r>
              <a:rPr lang="th-TH" dirty="0" smtClean="0"/>
              <a:t>ที่มีการกำหนดตัวแปรเพื่อได้ภาพที่ต้องการ</a:t>
            </a:r>
          </a:p>
          <a:p>
            <a:pPr lvl="1"/>
            <a:endParaRPr lang="th-TH" dirty="0" smtClean="0"/>
          </a:p>
          <a:p>
            <a:pPr lvl="1">
              <a:buNone/>
            </a:pPr>
            <a:endParaRPr lang="th-TH" dirty="0" smtClean="0"/>
          </a:p>
          <a:p>
            <a:pPr lvl="1"/>
            <a:r>
              <a:rPr lang="th-TH" dirty="0" smtClean="0"/>
              <a:t>ผลลัพธ์ที่ได้</a:t>
            </a:r>
          </a:p>
          <a:p>
            <a:pPr lvl="1">
              <a:buNone/>
            </a:pPr>
            <a:endParaRPr lang="th-TH" dirty="0" smtClean="0"/>
          </a:p>
          <a:p>
            <a:pPr lvl="1">
              <a:buNone/>
            </a:pPr>
            <a:r>
              <a:rPr lang="th-TH" dirty="0" smtClean="0"/>
              <a:t> 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38200" y="2362200"/>
            <a:ext cx="7543800" cy="923330"/>
          </a:xfrm>
          <a:prstGeom prst="rect">
            <a:avLst/>
          </a:prstGeom>
          <a:solidFill>
            <a:srgbClr val="FFFF00">
              <a:alpha val="4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http://maps.google.com/staticmap?center=13.841246,100.575907&amp;size=500x300&amp;maptype=hybrid&amp;zoom=16&amp;markers=13.841246,100.575907,bluea|13.842246,100.575907,midgreenb|13.841246,100.576907</a:t>
            </a:r>
            <a:endParaRPr lang="th-TH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771900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Google Maps API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/>
          </a:bodyPr>
          <a:lstStyle/>
          <a:p>
            <a:r>
              <a:rPr lang="th-TH" dirty="0" smtClean="0"/>
              <a:t>รูปแบบการเรียกใช้ </a:t>
            </a:r>
            <a:r>
              <a:rPr lang="en-US" dirty="0" smtClean="0"/>
              <a:t>API</a:t>
            </a:r>
          </a:p>
          <a:p>
            <a:pPr lvl="1"/>
            <a:r>
              <a:rPr lang="en-US" dirty="0" smtClean="0"/>
              <a:t>http://maps.google.com/staticmap?</a:t>
            </a:r>
            <a:r>
              <a:rPr lang="en-US" dirty="0" smtClean="0">
                <a:solidFill>
                  <a:srgbClr val="0070C0"/>
                </a:solidFill>
              </a:rPr>
              <a:t>parameter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00B050"/>
                </a:solidFill>
              </a:rPr>
              <a:t>value</a:t>
            </a:r>
            <a:r>
              <a:rPr lang="en-US" dirty="0" smtClean="0"/>
              <a:t>&amp;...&amp;</a:t>
            </a:r>
            <a:r>
              <a:rPr lang="en-US" dirty="0" smtClean="0">
                <a:solidFill>
                  <a:srgbClr val="0070C0"/>
                </a:solidFill>
              </a:rPr>
              <a:t>parameter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00B050"/>
                </a:solidFill>
              </a:rPr>
              <a:t>value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Parameter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center</a:t>
            </a:r>
            <a:r>
              <a:rPr lang="en-US" dirty="0" smtClean="0"/>
              <a:t> </a:t>
            </a:r>
            <a:r>
              <a:rPr lang="th-TH" dirty="0" smtClean="0"/>
              <a:t>ตำแหน่งพิกัดละติจูด ลองติ</a:t>
            </a:r>
            <a:r>
              <a:rPr lang="th-TH" dirty="0" err="1" smtClean="0"/>
              <a:t>จูด</a:t>
            </a:r>
            <a:r>
              <a:rPr lang="th-TH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x,y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th-TH" dirty="0" smtClean="0"/>
              <a:t>ที่ตรงกลางของรูป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size</a:t>
            </a:r>
            <a:r>
              <a:rPr lang="en-US" dirty="0" smtClean="0"/>
              <a:t> </a:t>
            </a:r>
            <a:r>
              <a:rPr lang="th-TH" dirty="0" smtClean="0"/>
              <a:t>ขนาดของรูปเป็น </a:t>
            </a:r>
            <a:r>
              <a:rPr lang="en-US" dirty="0" smtClean="0"/>
              <a:t>pixel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width</a:t>
            </a:r>
            <a:r>
              <a:rPr lang="en-US" sz="2000" dirty="0" err="1" smtClean="0">
                <a:solidFill>
                  <a:srgbClr val="00B050"/>
                </a:solidFill>
              </a:rPr>
              <a:t>x</a:t>
            </a:r>
            <a:r>
              <a:rPr lang="en-US" dirty="0" err="1" smtClean="0">
                <a:solidFill>
                  <a:srgbClr val="00B050"/>
                </a:solidFill>
              </a:rPr>
              <a:t>height</a:t>
            </a:r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zoom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th-TH" dirty="0" smtClean="0"/>
              <a:t>อัตราการขยาย</a:t>
            </a:r>
            <a:r>
              <a:rPr lang="th-TH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0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th-TH" dirty="0" smtClean="0"/>
              <a:t>ถึง</a:t>
            </a:r>
            <a:r>
              <a:rPr lang="th-TH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19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markers </a:t>
            </a:r>
            <a:r>
              <a:rPr lang="th-TH" dirty="0" smtClean="0">
                <a:solidFill>
                  <a:schemeClr val="tx1">
                    <a:lumMod val="95000"/>
                  </a:schemeClr>
                </a:solidFill>
              </a:rPr>
              <a:t>ทำเครื่องหมายบนแผนที่ที่</a:t>
            </a:r>
            <a:r>
              <a:rPr lang="th-TH" dirty="0" smtClean="0"/>
              <a:t>ละติจูด ลองติ</a:t>
            </a:r>
            <a:r>
              <a:rPr lang="th-TH" dirty="0" err="1" smtClean="0"/>
              <a:t>จูด</a:t>
            </a:r>
            <a:r>
              <a:rPr lang="th-TH" dirty="0" smtClean="0">
                <a:solidFill>
                  <a:srgbClr val="92D050"/>
                </a:solidFill>
              </a:rPr>
              <a:t>  </a:t>
            </a:r>
            <a:r>
              <a:rPr lang="en-US" dirty="0" err="1" smtClean="0">
                <a:solidFill>
                  <a:srgbClr val="00B050"/>
                </a:solidFill>
              </a:rPr>
              <a:t>x,y</a:t>
            </a:r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err="1" smtClean="0">
                <a:solidFill>
                  <a:srgbClr val="0070C0"/>
                </a:solidFill>
              </a:rPr>
              <a:t>maptype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th-TH" dirty="0" smtClean="0">
                <a:solidFill>
                  <a:schemeClr val="tx1">
                    <a:lumMod val="95000"/>
                  </a:schemeClr>
                </a:solidFill>
              </a:rPr>
              <a:t>รูปแบบของแผนที่ </a:t>
            </a:r>
            <a:r>
              <a:rPr lang="en-US" sz="2000" dirty="0" smtClean="0">
                <a:solidFill>
                  <a:srgbClr val="00B050"/>
                </a:solidFill>
              </a:rPr>
              <a:t>roadmap mobile satellite hybrid</a:t>
            </a:r>
            <a:endParaRPr lang="en-US" dirty="0" smtClean="0">
              <a:solidFill>
                <a:srgbClr val="00B050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Google Maps API</a:t>
            </a:r>
            <a:endParaRPr lang="th-TH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371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114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41910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ลูกศรซ้าย 7"/>
          <p:cNvSpPr/>
          <p:nvPr/>
        </p:nvSpPr>
        <p:spPr>
          <a:xfrm>
            <a:off x="3200400" y="2286000"/>
            <a:ext cx="1295400" cy="609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roadmap</a:t>
            </a:r>
          </a:p>
        </p:txBody>
      </p:sp>
      <p:sp>
        <p:nvSpPr>
          <p:cNvPr id="9" name="ลูกศรซ้าย 8"/>
          <p:cNvSpPr/>
          <p:nvPr/>
        </p:nvSpPr>
        <p:spPr>
          <a:xfrm>
            <a:off x="3200400" y="5029200"/>
            <a:ext cx="1295400" cy="609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satellite</a:t>
            </a:r>
          </a:p>
        </p:txBody>
      </p:sp>
      <p:sp>
        <p:nvSpPr>
          <p:cNvPr id="11" name="ลูกศรขวา 10"/>
          <p:cNvSpPr/>
          <p:nvPr/>
        </p:nvSpPr>
        <p:spPr>
          <a:xfrm>
            <a:off x="4724400" y="2286000"/>
            <a:ext cx="1219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mobile</a:t>
            </a:r>
            <a:endParaRPr lang="th-TH" dirty="0"/>
          </a:p>
        </p:txBody>
      </p:sp>
      <p:sp>
        <p:nvSpPr>
          <p:cNvPr id="12" name="ลูกศรขวา 11"/>
          <p:cNvSpPr/>
          <p:nvPr/>
        </p:nvSpPr>
        <p:spPr>
          <a:xfrm>
            <a:off x="4724400" y="5029200"/>
            <a:ext cx="1219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hybrid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COM Component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Component</a:t>
            </a:r>
          </a:p>
          <a:p>
            <a:pPr lvl="1"/>
            <a:r>
              <a:rPr lang="en-US" dirty="0" smtClean="0"/>
              <a:t>Windows media player</a:t>
            </a:r>
          </a:p>
          <a:p>
            <a:pPr lvl="1"/>
            <a:r>
              <a:rPr lang="en-US" dirty="0" smtClean="0"/>
              <a:t>Shockwave flash object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7" descr="C:\Users\chocobo17\Documents\ไฟล์ที่ได้รับของฉัน\picture\Flash.jpg"/>
          <p:cNvPicPr>
            <a:picLocks noChangeAspect="1" noChangeArrowheads="1"/>
          </p:cNvPicPr>
          <p:nvPr/>
        </p:nvPicPr>
        <p:blipFill>
          <a:blip r:embed="rId2" cstate="print"/>
          <a:srcRect l="17791" t="9091" r="18712" b="12810"/>
          <a:stretch>
            <a:fillRect/>
          </a:stretch>
        </p:blipFill>
        <p:spPr bwMode="auto">
          <a:xfrm>
            <a:off x="5486400" y="1064992"/>
            <a:ext cx="3200400" cy="2745008"/>
          </a:xfrm>
          <a:prstGeom prst="rect">
            <a:avLst/>
          </a:prstGeom>
          <a:noFill/>
        </p:spPr>
      </p:pic>
      <p:pic>
        <p:nvPicPr>
          <p:cNvPr id="5" name="Picture 5" descr="C:\Users\chocobo17\Documents\ไฟล์ที่ได้รับของฉัน\picture\WindowsMedia.jpg"/>
          <p:cNvPicPr>
            <a:picLocks noChangeAspect="1" noChangeArrowheads="1"/>
          </p:cNvPicPr>
          <p:nvPr/>
        </p:nvPicPr>
        <p:blipFill>
          <a:blip r:embed="rId3" cstate="print"/>
          <a:srcRect l="1462" t="9917" r="636" b="3306"/>
          <a:stretch>
            <a:fillRect/>
          </a:stretch>
        </p:blipFill>
        <p:spPr bwMode="auto">
          <a:xfrm>
            <a:off x="381000" y="3657600"/>
            <a:ext cx="4269376" cy="2819400"/>
          </a:xfrm>
          <a:prstGeom prst="rect">
            <a:avLst/>
          </a:prstGeom>
          <a:noFill/>
        </p:spPr>
      </p:pic>
      <p:pic>
        <p:nvPicPr>
          <p:cNvPr id="2050" name="Picture 2" descr="C:\Users\chocobo17\Documents\ไฟล์ที่ได้รับของฉัน\picture\Duocore.jpg"/>
          <p:cNvPicPr>
            <a:picLocks noChangeAspect="1" noChangeArrowheads="1"/>
          </p:cNvPicPr>
          <p:nvPr/>
        </p:nvPicPr>
        <p:blipFill>
          <a:blip r:embed="rId4" cstate="print"/>
          <a:srcRect l="1628" t="9833" r="2558" b="12343"/>
          <a:stretch>
            <a:fillRect/>
          </a:stretch>
        </p:blipFill>
        <p:spPr bwMode="auto">
          <a:xfrm>
            <a:off x="4852220" y="4038600"/>
            <a:ext cx="383458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200" dirty="0" smtClean="0"/>
              <a:t>ตัวอย่าง </a:t>
            </a:r>
            <a:r>
              <a:rPr lang="en-US" sz="2200" dirty="0" smtClean="0"/>
              <a:t>Library/API </a:t>
            </a:r>
            <a:r>
              <a:rPr lang="th-TH" sz="2200" dirty="0" smtClean="0"/>
              <a:t>ที่น่าสนใจ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en-US" dirty="0" smtClean="0">
                <a:solidFill>
                  <a:srgbClr val="FFFF00"/>
                </a:solidFill>
              </a:rPr>
              <a:t>COM Component</a:t>
            </a:r>
            <a:endParaRPr lang="th-TH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625" t="9000" r="78125" b="33000"/>
          <a:stretch>
            <a:fillRect/>
          </a:stretch>
        </p:blipFill>
        <p:spPr bwMode="auto">
          <a:xfrm>
            <a:off x="457200" y="1904999"/>
            <a:ext cx="2819400" cy="454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33599" y="4964668"/>
            <a:ext cx="62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th-TH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23750" t="19000" r="43125" b="44000"/>
          <a:stretch>
            <a:fillRect/>
          </a:stretch>
        </p:blipFill>
        <p:spPr bwMode="auto">
          <a:xfrm>
            <a:off x="4876800" y="1614577"/>
            <a:ext cx="3581400" cy="250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239000" y="1690777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8400" y="2986177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3</a:t>
            </a:r>
            <a:endParaRPr lang="th-TH" b="1" dirty="0">
              <a:solidFill>
                <a:srgbClr val="FF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t="37000" r="57500" b="32000"/>
          <a:stretch>
            <a:fillRect/>
          </a:stretch>
        </p:blipFill>
        <p:spPr bwMode="auto">
          <a:xfrm>
            <a:off x="3778045" y="4343400"/>
            <a:ext cx="468015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334000" y="60960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</a:t>
            </a:r>
            <a:endParaRPr lang="th-TH" b="1" dirty="0">
              <a:solidFill>
                <a:srgbClr val="FF0000"/>
              </a:solidFill>
            </a:endParaRPr>
          </a:p>
        </p:txBody>
      </p:sp>
      <p:cxnSp>
        <p:nvCxnSpPr>
          <p:cNvPr id="13" name="ลูกศรเชื่อมต่อแบบตรง 12"/>
          <p:cNvCxnSpPr>
            <a:stCxn id="11" idx="3"/>
            <a:endCxn id="15" idx="1"/>
          </p:cNvCxnSpPr>
          <p:nvPr/>
        </p:nvCxnSpPr>
        <p:spPr>
          <a:xfrm flipV="1">
            <a:off x="5715000" y="5213866"/>
            <a:ext cx="1447800" cy="10726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162800" y="5029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8" name="ตัวยึดเนื้อหา 2"/>
          <p:cNvSpPr txBox="1">
            <a:spLocks/>
          </p:cNvSpPr>
          <p:nvPr/>
        </p:nvSpPr>
        <p:spPr>
          <a:xfrm>
            <a:off x="381000" y="1265237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th-TH" sz="3000" dirty="0" smtClean="0"/>
              <a:t>วิธีการเรียกใช้ </a:t>
            </a:r>
            <a:r>
              <a:rPr lang="en-US" sz="3000" dirty="0" smtClean="0"/>
              <a:t>Component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chnic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</TotalTime>
  <Words>572</Words>
  <Application>Microsoft Office PowerPoint</Application>
  <PresentationFormat>นำเสนอทางหน้าจอ (4:3)</PresentationFormat>
  <Paragraphs>158</Paragraphs>
  <Slides>20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21" baseType="lpstr">
      <vt:lpstr>Technic</vt:lpstr>
      <vt:lpstr>Library/API</vt:lpstr>
      <vt:lpstr>Overview</vt:lpstr>
      <vt:lpstr>Library/API คืออะไร</vt:lpstr>
      <vt:lpstr>ตัวอย่าง Library/API ที่น่าสนใจ </vt:lpstr>
      <vt:lpstr>ตัวอย่าง Library/API ที่น่าสนใจ Google Maps API</vt:lpstr>
      <vt:lpstr>ตัวอย่าง Library/API ที่น่าสนใจ Google Maps API</vt:lpstr>
      <vt:lpstr>ตัวอย่าง Library/API ที่น่าสนใจ Google Maps API</vt:lpstr>
      <vt:lpstr>ตัวอย่าง Library/API ที่น่าสนใจ COM Component</vt:lpstr>
      <vt:lpstr>ตัวอย่าง Library/API ที่น่าสนใจ COM Component</vt:lpstr>
      <vt:lpstr>ตัวอย่าง Library/API ที่น่าสนใจ COM Component</vt:lpstr>
      <vt:lpstr>ตัวอย่าง Library/API ที่น่าสนใจ Windows API</vt:lpstr>
      <vt:lpstr>ตัวอย่าง Library/API ที่น่าสนใจ Windows API</vt:lpstr>
      <vt:lpstr>ตัวอย่าง Library/API ที่น่าสนใจ Windows API</vt:lpstr>
      <vt:lpstr>ตัวอย่าง Library/API ที่น่าสนใจ Windows API</vt:lpstr>
      <vt:lpstr>ตัวอย่าง Library/API ที่น่าสนใจ Adobe PDF Reader API</vt:lpstr>
      <vt:lpstr>ตัวอย่าง Library/API ที่น่าสนใจ Adobe PDF Reader API</vt:lpstr>
      <vt:lpstr>ตัวอย่าง Library/API ที่น่าสนใจ Adobe PDF Reader API</vt:lpstr>
      <vt:lpstr>website ที่น่าสนใจในการหา Library/API </vt:lpstr>
      <vt:lpstr>ภาพนิ่ง 19</vt:lpstr>
      <vt:lpstr>ภาพนิ่ง 20</vt:lpstr>
    </vt:vector>
  </TitlesOfParts>
  <Company>Kasetsart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Library/API</dc:title>
  <dc:creator>chocobo17</dc:creator>
  <cp:lastModifiedBy>chocobo17</cp:lastModifiedBy>
  <cp:revision>133</cp:revision>
  <dcterms:created xsi:type="dcterms:W3CDTF">2009-05-16T06:20:41Z</dcterms:created>
  <dcterms:modified xsi:type="dcterms:W3CDTF">2009-05-18T08:44:03Z</dcterms:modified>
</cp:coreProperties>
</file>